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68" r:id="rId2"/>
  </p:sldMasterIdLst>
  <p:notesMasterIdLst>
    <p:notesMasterId r:id="rId96"/>
  </p:notesMasterIdLst>
  <p:handoutMasterIdLst>
    <p:handoutMasterId r:id="rId97"/>
  </p:handoutMasterIdLst>
  <p:sldIdLst>
    <p:sldId id="256" r:id="rId3"/>
    <p:sldId id="847" r:id="rId4"/>
    <p:sldId id="671" r:id="rId5"/>
    <p:sldId id="687" r:id="rId6"/>
    <p:sldId id="785" r:id="rId7"/>
    <p:sldId id="820" r:id="rId8"/>
    <p:sldId id="894" r:id="rId9"/>
    <p:sldId id="892" r:id="rId10"/>
    <p:sldId id="895" r:id="rId11"/>
    <p:sldId id="783" r:id="rId12"/>
    <p:sldId id="802" r:id="rId13"/>
    <p:sldId id="705" r:id="rId14"/>
    <p:sldId id="708" r:id="rId15"/>
    <p:sldId id="709" r:id="rId16"/>
    <p:sldId id="939" r:id="rId17"/>
    <p:sldId id="935" r:id="rId18"/>
    <p:sldId id="940" r:id="rId19"/>
    <p:sldId id="936" r:id="rId20"/>
    <p:sldId id="852" r:id="rId21"/>
    <p:sldId id="711" r:id="rId22"/>
    <p:sldId id="907" r:id="rId23"/>
    <p:sldId id="784" r:id="rId24"/>
    <p:sldId id="714" r:id="rId25"/>
    <p:sldId id="713" r:id="rId26"/>
    <p:sldId id="712" r:id="rId27"/>
    <p:sldId id="715" r:id="rId28"/>
    <p:sldId id="716" r:id="rId29"/>
    <p:sldId id="896" r:id="rId30"/>
    <p:sldId id="897" r:id="rId31"/>
    <p:sldId id="717" r:id="rId32"/>
    <p:sldId id="901" r:id="rId33"/>
    <p:sldId id="929" r:id="rId34"/>
    <p:sldId id="902" r:id="rId35"/>
    <p:sldId id="903" r:id="rId36"/>
    <p:sldId id="904" r:id="rId37"/>
    <p:sldId id="900" r:id="rId38"/>
    <p:sldId id="749" r:id="rId39"/>
    <p:sldId id="718" r:id="rId40"/>
    <p:sldId id="719" r:id="rId41"/>
    <p:sldId id="721" r:id="rId42"/>
    <p:sldId id="738" r:id="rId43"/>
    <p:sldId id="908" r:id="rId44"/>
    <p:sldId id="909" r:id="rId45"/>
    <p:sldId id="910" r:id="rId46"/>
    <p:sldId id="911" r:id="rId47"/>
    <p:sldId id="912" r:id="rId48"/>
    <p:sldId id="913" r:id="rId49"/>
    <p:sldId id="938" r:id="rId50"/>
    <p:sldId id="915" r:id="rId51"/>
    <p:sldId id="916" r:id="rId52"/>
    <p:sldId id="917" r:id="rId53"/>
    <p:sldId id="920" r:id="rId54"/>
    <p:sldId id="918" r:id="rId55"/>
    <p:sldId id="922" r:id="rId56"/>
    <p:sldId id="937" r:id="rId57"/>
    <p:sldId id="923" r:id="rId58"/>
    <p:sldId id="924" r:id="rId59"/>
    <p:sldId id="925" r:id="rId60"/>
    <p:sldId id="728" r:id="rId61"/>
    <p:sldId id="926" r:id="rId62"/>
    <p:sldId id="725" r:id="rId63"/>
    <p:sldId id="724" r:id="rId64"/>
    <p:sldId id="927" r:id="rId65"/>
    <p:sldId id="775" r:id="rId66"/>
    <p:sldId id="796" r:id="rId67"/>
    <p:sldId id="874" r:id="rId68"/>
    <p:sldId id="875" r:id="rId69"/>
    <p:sldId id="876" r:id="rId70"/>
    <p:sldId id="877" r:id="rId71"/>
    <p:sldId id="878" r:id="rId72"/>
    <p:sldId id="879" r:id="rId73"/>
    <p:sldId id="880" r:id="rId74"/>
    <p:sldId id="881" r:id="rId75"/>
    <p:sldId id="882" r:id="rId76"/>
    <p:sldId id="883" r:id="rId77"/>
    <p:sldId id="884" r:id="rId78"/>
    <p:sldId id="885" r:id="rId79"/>
    <p:sldId id="886" r:id="rId80"/>
    <p:sldId id="887" r:id="rId81"/>
    <p:sldId id="888" r:id="rId82"/>
    <p:sldId id="889" r:id="rId83"/>
    <p:sldId id="890" r:id="rId84"/>
    <p:sldId id="891" r:id="rId85"/>
    <p:sldId id="930" r:id="rId86"/>
    <p:sldId id="931" r:id="rId87"/>
    <p:sldId id="932" r:id="rId88"/>
    <p:sldId id="677" r:id="rId89"/>
    <p:sldId id="928" r:id="rId90"/>
    <p:sldId id="828" r:id="rId91"/>
    <p:sldId id="685" r:id="rId92"/>
    <p:sldId id="848" r:id="rId93"/>
    <p:sldId id="830" r:id="rId94"/>
    <p:sldId id="893" r:id="rId95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8D87AC-E662-4C23-849D-EAB89E4B0A5D}">
          <p14:sldIdLst>
            <p14:sldId id="256"/>
            <p14:sldId id="847"/>
            <p14:sldId id="671"/>
            <p14:sldId id="687"/>
            <p14:sldId id="785"/>
            <p14:sldId id="820"/>
            <p14:sldId id="894"/>
            <p14:sldId id="892"/>
            <p14:sldId id="895"/>
            <p14:sldId id="783"/>
            <p14:sldId id="802"/>
            <p14:sldId id="705"/>
            <p14:sldId id="708"/>
            <p14:sldId id="709"/>
            <p14:sldId id="939"/>
            <p14:sldId id="935"/>
            <p14:sldId id="940"/>
            <p14:sldId id="936"/>
            <p14:sldId id="852"/>
            <p14:sldId id="711"/>
            <p14:sldId id="907"/>
            <p14:sldId id="784"/>
            <p14:sldId id="714"/>
            <p14:sldId id="713"/>
            <p14:sldId id="712"/>
            <p14:sldId id="715"/>
            <p14:sldId id="716"/>
            <p14:sldId id="896"/>
            <p14:sldId id="897"/>
            <p14:sldId id="717"/>
            <p14:sldId id="901"/>
            <p14:sldId id="929"/>
            <p14:sldId id="902"/>
            <p14:sldId id="903"/>
            <p14:sldId id="904"/>
            <p14:sldId id="900"/>
            <p14:sldId id="749"/>
            <p14:sldId id="718"/>
            <p14:sldId id="719"/>
            <p14:sldId id="721"/>
            <p14:sldId id="738"/>
            <p14:sldId id="908"/>
            <p14:sldId id="909"/>
            <p14:sldId id="910"/>
            <p14:sldId id="911"/>
            <p14:sldId id="912"/>
            <p14:sldId id="913"/>
            <p14:sldId id="938"/>
            <p14:sldId id="915"/>
            <p14:sldId id="916"/>
            <p14:sldId id="917"/>
            <p14:sldId id="920"/>
            <p14:sldId id="918"/>
            <p14:sldId id="922"/>
            <p14:sldId id="937"/>
            <p14:sldId id="923"/>
            <p14:sldId id="924"/>
            <p14:sldId id="925"/>
            <p14:sldId id="728"/>
            <p14:sldId id="926"/>
            <p14:sldId id="725"/>
            <p14:sldId id="724"/>
            <p14:sldId id="927"/>
            <p14:sldId id="775"/>
            <p14:sldId id="796"/>
            <p14:sldId id="874"/>
            <p14:sldId id="875"/>
            <p14:sldId id="876"/>
            <p14:sldId id="877"/>
            <p14:sldId id="878"/>
            <p14:sldId id="879"/>
            <p14:sldId id="880"/>
            <p14:sldId id="881"/>
            <p14:sldId id="882"/>
            <p14:sldId id="883"/>
            <p14:sldId id="884"/>
            <p14:sldId id="885"/>
            <p14:sldId id="886"/>
            <p14:sldId id="887"/>
            <p14:sldId id="888"/>
            <p14:sldId id="889"/>
            <p14:sldId id="890"/>
            <p14:sldId id="891"/>
            <p14:sldId id="930"/>
            <p14:sldId id="931"/>
            <p14:sldId id="932"/>
            <p14:sldId id="677"/>
            <p14:sldId id="928"/>
            <p14:sldId id="828"/>
            <p14:sldId id="685"/>
            <p14:sldId id="848"/>
            <p14:sldId id="830"/>
            <p14:sldId id="8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3" userDrawn="1">
          <p15:clr>
            <a:srgbClr val="A4A3A4"/>
          </p15:clr>
        </p15:guide>
        <p15:guide id="2" pos="1665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E2FF"/>
    <a:srgbClr val="FFFFFF"/>
    <a:srgbClr val="FF9900"/>
    <a:srgbClr val="00FF00"/>
    <a:srgbClr val="414026"/>
    <a:srgbClr val="404026"/>
    <a:srgbClr val="FFFF00"/>
    <a:srgbClr val="669900"/>
    <a:srgbClr val="800000"/>
    <a:srgbClr val="293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8" autoAdjust="0"/>
    <p:restoredTop sz="91622" autoAdjust="0"/>
  </p:normalViewPr>
  <p:slideViewPr>
    <p:cSldViewPr>
      <p:cViewPr varScale="1">
        <p:scale>
          <a:sx n="64" d="100"/>
          <a:sy n="64" d="100"/>
        </p:scale>
        <p:origin x="139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94" y="-84"/>
      </p:cViewPr>
      <p:guideLst>
        <p:guide orient="horz" pos="3883"/>
        <p:guide pos="1665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atch\AppData\Local\Microsoft\Windows\Temporary%20Internet%20Files\Content.Outlook\ZSQI7BGU\1%25%20Sales%20tax%20chart_FY15%20thru%20FY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'Sales Tax '!$A$2:$F$2</c:f>
              <c:strCache>
                <c:ptCount val="6"/>
                <c:pt idx="0">
                  <c:v>FY '15</c:v>
                </c:pt>
                <c:pt idx="1">
                  <c:v>FY '16</c:v>
                </c:pt>
                <c:pt idx="2">
                  <c:v>FY '17</c:v>
                </c:pt>
                <c:pt idx="3">
                  <c:v>FY '18</c:v>
                </c:pt>
                <c:pt idx="4">
                  <c:v>FY '19 </c:v>
                </c:pt>
                <c:pt idx="5">
                  <c:v>FY '20 Est.</c:v>
                </c:pt>
              </c:strCache>
            </c:strRef>
          </c:cat>
          <c:val>
            <c:numRef>
              <c:f>'Sales Tax '!$A$3:$F$3</c:f>
              <c:numCache>
                <c:formatCode>"$"#,##0_);[Red]\("$"#,##0\)</c:formatCode>
                <c:ptCount val="6"/>
                <c:pt idx="0">
                  <c:v>2903272</c:v>
                </c:pt>
                <c:pt idx="1">
                  <c:v>3131002</c:v>
                </c:pt>
                <c:pt idx="2">
                  <c:v>3195007</c:v>
                </c:pt>
                <c:pt idx="3">
                  <c:v>3352961</c:v>
                </c:pt>
                <c:pt idx="4">
                  <c:v>3426397</c:v>
                </c:pt>
                <c:pt idx="5">
                  <c:v>3503490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3733672"/>
        <c:axId val="341277768"/>
        <c:axId val="0"/>
      </c:bar3DChart>
      <c:catAx>
        <c:axId val="343733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1277768"/>
        <c:crosses val="autoZero"/>
        <c:auto val="1"/>
        <c:lblAlgn val="ctr"/>
        <c:lblOffset val="100"/>
        <c:noMultiLvlLbl val="0"/>
      </c:catAx>
      <c:valAx>
        <c:axId val="341277768"/>
        <c:scaling>
          <c:orientation val="minMax"/>
          <c:min val="2600000"/>
        </c:scaling>
        <c:delete val="0"/>
        <c:axPos val="l"/>
        <c:majorGridlines/>
        <c:numFmt formatCode="&quot;$&quot;#,##0_);[Red]\(&quot;$&quot;#,##0\)" sourceLinked="1"/>
        <c:majorTickMark val="out"/>
        <c:minorTickMark val="none"/>
        <c:tickLblPos val="nextTo"/>
        <c:crossAx val="343733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3037840" cy="464820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5" y="3"/>
            <a:ext cx="3037840" cy="464820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r">
              <a:defRPr sz="1200"/>
            </a:lvl1pPr>
          </a:lstStyle>
          <a:p>
            <a:fld id="{35BC1321-BA3A-400F-9706-C35A0BDFC527}" type="datetimeFigureOut">
              <a:rPr lang="en-US" smtClean="0"/>
              <a:pPr/>
              <a:t>4/16/2019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29969"/>
            <a:ext cx="3037840" cy="464820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5" y="8829969"/>
            <a:ext cx="3037840" cy="464820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r">
              <a:defRPr sz="1200"/>
            </a:lvl1pPr>
          </a:lstStyle>
          <a:p>
            <a:fld id="{0206A67C-FF57-4A01-BD64-DFF0EA6B0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3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45" y="3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1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8829969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45" y="8829969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57B1516-AD41-4049-9DEF-6A5241F8FD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75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52EA6-28B9-4C1A-A3B6-0F8CBA7809CB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7295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6607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6529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9995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9879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840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5270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0818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6302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132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087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3167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01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5067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1742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5182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9776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3199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6257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8472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24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1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735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4722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4463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0763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146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34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5183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35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54894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36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6141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37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5646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38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90218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2483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22474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40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1548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4247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742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773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331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45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17977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46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13031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47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83149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48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3429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49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055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71822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50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03049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80834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52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56169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53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2899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54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72783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55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45331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56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38171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57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74250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58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63732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59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3100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69875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60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10607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61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93892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62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08709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63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3686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64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16653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12634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24382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59170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27146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054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67450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2050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69375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81592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19947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34007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70838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1760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43252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97158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9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0177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13160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4510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75767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22542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35232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85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44154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86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66939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87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32832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88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93210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89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405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9787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90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27469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22030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52EA6-28B9-4C1A-A3B6-0F8CBA7809CB}" type="slidenum">
              <a:rPr lang="en-US" smtClean="0"/>
              <a:pPr/>
              <a:t>92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36370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A9341-914B-4633-8856-E284D66FCB9C}" type="slidenum">
              <a:rPr lang="en-US" smtClean="0"/>
              <a:pPr/>
              <a:t>93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698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C477-C1F6-4E56-9198-9E60FE3A6A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0DB48-8980-4BB5-AA22-6CB913837B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2D21B-E953-4D4A-BBD2-C3CEAAB11F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17646-7AA2-442F-B441-6DFEECF8EB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F03D2-8922-4302-8FE6-940955A35F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C477-C1F6-4E56-9198-9E60FE3A6A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803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13AF-18EB-4DEB-9D50-509A9C48D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11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7557-F3F1-414A-8D3A-DA963BC1B9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8216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4C9BC-B8B9-4D2A-9D31-3562D0F26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2751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C319A-AF12-42B9-B872-47B36CA617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1243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DECF0-3CE9-4C8A-AE4C-20903B288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841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13AF-18EB-4DEB-9D50-509A9C48D8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2D61E-9615-4B71-9138-59EF02E9A5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3742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8991-EC79-4483-BD98-E517303EE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731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B1A7C-9470-4598-B397-4D843E90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11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0DB48-8980-4BB5-AA22-6CB913837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5539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2D21B-E953-4D4A-BBD2-C3CEAAB11F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4117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17646-7AA2-442F-B441-6DFEECF8E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5363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F03D2-8922-4302-8FE6-940955A35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40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7557-F3F1-414A-8D3A-DA963BC1B9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4C9BC-B8B9-4D2A-9D31-3562D0F26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C319A-AF12-42B9-B872-47B36CA617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DECF0-3CE9-4C8A-AE4C-20903B2881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2D61E-9615-4B71-9138-59EF02E9A5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8991-EC79-4483-BD98-E517303EE4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B1A7C-9470-4598-B397-4D843E9094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Community and Nature...in Harmony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4C3CF94-2B62-496B-9D50-349355A3A4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  <p:sldLayoutId id="2147483656" r:id="rId12"/>
    <p:sldLayoutId id="2147483655" r:id="rId13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05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Community and Nature...in Harmony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4C3CF94-2B62-496B-9D50-349355A3A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cid:image006.png@01D46B9E.69CE2770" TargetMode="Externa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://darksky.org/" TargetMode="External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borday.org/takeaction/carbon/" TargetMode="External"/><Relationship Id="rId11" Type="http://schemas.openxmlformats.org/officeDocument/2006/relationships/image" Target="../media/image100.png"/><Relationship Id="rId5" Type="http://schemas.openxmlformats.org/officeDocument/2006/relationships/image" Target="../media/image2.png"/><Relationship Id="rId10" Type="http://schemas.openxmlformats.org/officeDocument/2006/relationships/image" Target="../media/image105.png"/><Relationship Id="rId4" Type="http://schemas.openxmlformats.org/officeDocument/2006/relationships/image" Target="../media/image101.jpeg"/><Relationship Id="rId9" Type="http://schemas.openxmlformats.org/officeDocument/2006/relationships/image" Target="../media/image10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omerglenil.org/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cebook.com/villageofhomerglen" TargetMode="External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1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19200"/>
            <a:ext cx="8686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bg1">
                    <a:lumMod val="25000"/>
                  </a:schemeClr>
                </a:solidFill>
                <a:effectLst/>
                <a:latin typeface="New Century Schoolbook" panose="02040603050505020303" pitchFamily="18" charset="0"/>
              </a:rPr>
              <a:t>STATE OF THE VILLAGE</a:t>
            </a:r>
            <a:r>
              <a:rPr lang="en-US" sz="4800" b="1" dirty="0" smtClean="0">
                <a:latin typeface="Perpetua Titling MT" pitchFamily="18" charset="0"/>
              </a:rPr>
              <a:t/>
            </a:r>
            <a:br>
              <a:rPr lang="en-US" sz="4800" b="1" dirty="0" smtClean="0">
                <a:latin typeface="Perpetua Titling MT" pitchFamily="18" charset="0"/>
              </a:rPr>
            </a:br>
            <a:r>
              <a:rPr lang="en-US" sz="4800" b="1" dirty="0">
                <a:latin typeface="Perpetua Titling MT" pitchFamily="18" charset="0"/>
              </a:rPr>
              <a:t>	</a:t>
            </a:r>
            <a:r>
              <a:rPr lang="en-US" sz="4800" b="1" dirty="0" smtClean="0">
                <a:latin typeface="Perpetua Titling MT" pitchFamily="18" charset="0"/>
              </a:rPr>
              <a:t>	HOMER GLEN</a:t>
            </a:r>
            <a:endParaRPr lang="en-US" sz="4800" b="1" dirty="0" smtClean="0">
              <a:effectLst/>
              <a:latin typeface="Perpetua Titling MT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2971800"/>
            <a:ext cx="5715000" cy="1752600"/>
          </a:xfrm>
        </p:spPr>
        <p:txBody>
          <a:bodyPr/>
          <a:lstStyle/>
          <a:p>
            <a:pPr algn="r" eaLnBrk="1" hangingPunct="1"/>
            <a:r>
              <a:rPr lang="en-US" sz="3600" dirty="0" smtClean="0">
                <a:solidFill>
                  <a:schemeClr val="bg1">
                    <a:lumMod val="25000"/>
                  </a:schemeClr>
                </a:solidFill>
                <a:effectLst/>
                <a:latin typeface="New Century Schoolbook" panose="02040603050505020303" pitchFamily="18" charset="0"/>
              </a:rPr>
              <a:t>Mayor George Yukich</a:t>
            </a:r>
          </a:p>
          <a:p>
            <a:pPr algn="r" eaLnBrk="1" hangingPunct="1"/>
            <a:r>
              <a:rPr lang="en-US" sz="3600" dirty="0" smtClean="0">
                <a:solidFill>
                  <a:schemeClr val="bg1">
                    <a:lumMod val="25000"/>
                  </a:schemeClr>
                </a:solidFill>
                <a:effectLst/>
                <a:latin typeface="New Century Schoolbook" panose="02040603050505020303" pitchFamily="18" charset="0"/>
              </a:rPr>
              <a:t>April 16, 2019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56" name="Line 12"/>
          <p:cNvSpPr>
            <a:spLocks noChangeShapeType="1"/>
          </p:cNvSpPr>
          <p:nvPr/>
        </p:nvSpPr>
        <p:spPr bwMode="auto">
          <a:xfrm>
            <a:off x="2667000" y="2209800"/>
            <a:ext cx="6477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5C477-C1F6-4E56-9198-9E60FE3A6AE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  STATE </a:t>
            </a:r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OF THE VILLAGE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416784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2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Infrastructure</a:t>
            </a:r>
            <a:endParaRPr lang="en-US" sz="62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04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159</a:t>
            </a:r>
            <a:r>
              <a:rPr lang="en-US" sz="3200" baseline="300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th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Street 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3699" y="742333"/>
            <a:ext cx="89141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$100+ Million IDOT </a:t>
            </a:r>
            <a:r>
              <a:rPr lang="en-US" sz="4800" dirty="0">
                <a:solidFill>
                  <a:srgbClr val="FFFF00"/>
                </a:solidFill>
                <a:latin typeface="Constantia" panose="02030602050306030303" pitchFamily="18" charset="0"/>
              </a:rPr>
              <a:t>Project</a:t>
            </a:r>
            <a:endParaRPr lang="en-US" sz="4800" dirty="0" smtClean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endParaRPr lang="en-US" sz="4000" dirty="0">
              <a:solidFill>
                <a:schemeClr val="bg1">
                  <a:lumMod val="25000"/>
                </a:schemeClr>
              </a:solidFill>
              <a:latin typeface="Copperplate Gothic Light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67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8" b="31156"/>
          <a:stretch/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159</a:t>
            </a:r>
            <a:r>
              <a:rPr lang="en-US" sz="3200" baseline="300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th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Street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643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864"/>
            <a:ext cx="9144000" cy="4735936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Utilities Coverage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495300" y="243999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Water </a:t>
            </a:r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and Sewer Extensions to Western Border</a:t>
            </a:r>
            <a:endParaRPr lang="en-US" sz="28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65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39" y="76200"/>
            <a:ext cx="3853021" cy="2889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0"/>
          <a:stretch/>
        </p:blipFill>
        <p:spPr>
          <a:xfrm>
            <a:off x="5231576" y="3048001"/>
            <a:ext cx="3838684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7"/>
          <a:stretch/>
        </p:blipFill>
        <p:spPr>
          <a:xfrm rot="5400000">
            <a:off x="-253484" y="241816"/>
            <a:ext cx="5650468" cy="51435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    Water </a:t>
            </a:r>
            <a:r>
              <a:rPr lang="en-US" sz="3200" dirty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Main </a:t>
            </a:r>
            <a:r>
              <a:rPr lang="en-US" sz="3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Extension</a:t>
            </a:r>
            <a:endParaRPr lang="en-US" sz="32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3" name="Explosion 1 2"/>
          <p:cNvSpPr/>
          <p:nvPr/>
        </p:nvSpPr>
        <p:spPr bwMode="auto">
          <a:xfrm>
            <a:off x="3486149" y="2135642"/>
            <a:ext cx="3657600" cy="1524000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rgbClr val="FF0000"/>
                </a:solidFill>
                <a:latin typeface="Constantia" panose="02030602050306030303" pitchFamily="18" charset="0"/>
              </a:rPr>
              <a:t>Completed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01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52765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    Water </a:t>
            </a:r>
            <a:r>
              <a:rPr lang="en-US" sz="3200" dirty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Main </a:t>
            </a:r>
            <a:r>
              <a:rPr lang="en-US" sz="3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Extension</a:t>
            </a:r>
            <a:endParaRPr lang="en-US" sz="32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3" name="Explosion 1 2"/>
          <p:cNvSpPr/>
          <p:nvPr/>
        </p:nvSpPr>
        <p:spPr bwMode="auto">
          <a:xfrm>
            <a:off x="4419600" y="1543878"/>
            <a:ext cx="3657600" cy="1524000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rgbClr val="FF0000"/>
                </a:solidFill>
                <a:latin typeface="Constantia" panose="02030602050306030303" pitchFamily="18" charset="0"/>
              </a:rPr>
              <a:t>Completed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1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d680c54-f78d-4389-86f0-56dbff7913ec@homergl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6"/>
          <a:stretch/>
        </p:blipFill>
        <p:spPr bwMode="auto">
          <a:xfrm>
            <a:off x="0" y="-1"/>
            <a:ext cx="6781800" cy="339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   Sewer Main Extension</a:t>
            </a:r>
            <a:endParaRPr lang="en-US" sz="32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1027" name="Picture 3" descr="7b9e0a78-92ad-4ba5-9e11-d6952cbc5897@homergl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/>
          <a:stretch/>
        </p:blipFill>
        <p:spPr bwMode="auto">
          <a:xfrm rot="10800000">
            <a:off x="2054997" y="2219713"/>
            <a:ext cx="7092315" cy="34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89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5"/>
            <a:ext cx="9144000" cy="5652765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   Sewer Main Extension</a:t>
            </a:r>
            <a:endParaRPr lang="en-US" sz="32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12" name="Explosion 1 11"/>
          <p:cNvSpPr/>
          <p:nvPr/>
        </p:nvSpPr>
        <p:spPr bwMode="auto">
          <a:xfrm>
            <a:off x="1295400" y="47678"/>
            <a:ext cx="4038600" cy="2438401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Nearing Completion</a:t>
            </a:r>
            <a:endParaRPr lang="en-US" sz="28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22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348" r="1666" b="2348"/>
          <a:stretch/>
        </p:blipFill>
        <p:spPr>
          <a:xfrm>
            <a:off x="0" y="-5687"/>
            <a:ext cx="9144000" cy="5667211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5639821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   Sewer Main Extension</a:t>
            </a:r>
            <a:endParaRPr lang="en-US" sz="32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81419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 bwMode="auto">
          <a:xfrm>
            <a:off x="2212074" y="2590799"/>
            <a:ext cx="228600" cy="990600"/>
          </a:xfrm>
          <a:prstGeom prst="rect">
            <a:avLst/>
          </a:prstGeom>
          <a:solidFill>
            <a:srgbClr val="C0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5400000">
            <a:off x="2786499" y="2678508"/>
            <a:ext cx="228600" cy="920250"/>
          </a:xfrm>
          <a:prstGeom prst="rect">
            <a:avLst/>
          </a:prstGeom>
          <a:solidFill>
            <a:srgbClr val="FF99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5400000">
            <a:off x="1941311" y="2548637"/>
            <a:ext cx="228600" cy="312924"/>
          </a:xfrm>
          <a:prstGeom prst="rect">
            <a:avLst/>
          </a:prstGeom>
          <a:solidFill>
            <a:srgbClr val="C0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4170525" y="2671938"/>
            <a:ext cx="228600" cy="1183949"/>
          </a:xfrm>
          <a:prstGeom prst="rect">
            <a:avLst/>
          </a:prstGeom>
          <a:solidFill>
            <a:srgbClr val="FF99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70550" y="2449773"/>
            <a:ext cx="228600" cy="369626"/>
          </a:xfrm>
          <a:prstGeom prst="rect">
            <a:avLst/>
          </a:prstGeom>
          <a:solidFill>
            <a:srgbClr val="C0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6819801">
            <a:off x="3424161" y="3010314"/>
            <a:ext cx="228600" cy="407877"/>
          </a:xfrm>
          <a:prstGeom prst="rect">
            <a:avLst/>
          </a:prstGeom>
          <a:solidFill>
            <a:srgbClr val="FF99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2744014">
            <a:off x="6456668" y="1489128"/>
            <a:ext cx="228600" cy="737651"/>
          </a:xfrm>
          <a:prstGeom prst="rect">
            <a:avLst/>
          </a:prstGeom>
          <a:solidFill>
            <a:srgbClr val="FF99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7391400" y="1000368"/>
            <a:ext cx="228600" cy="1143000"/>
          </a:xfrm>
          <a:prstGeom prst="rect">
            <a:avLst/>
          </a:prstGeom>
          <a:solidFill>
            <a:srgbClr val="FF99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 rot="9557320">
            <a:off x="6781955" y="1475236"/>
            <a:ext cx="244218" cy="225592"/>
          </a:xfrm>
          <a:prstGeom prst="triangle">
            <a:avLst/>
          </a:prstGeom>
          <a:solidFill>
            <a:srgbClr val="FF99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3431603"/>
            <a:ext cx="3882794" cy="954107"/>
          </a:xfrm>
          <a:prstGeom prst="rect">
            <a:avLst/>
          </a:prstGeom>
          <a:solidFill>
            <a:srgbClr val="FF99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Phase 2</a:t>
            </a:r>
          </a:p>
          <a:p>
            <a:r>
              <a:rPr lang="en-US" sz="2800" dirty="0" smtClean="0"/>
              <a:t> Nearing Completion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72680" y="1245596"/>
            <a:ext cx="3574845" cy="954107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Phase 1</a:t>
            </a:r>
          </a:p>
          <a:p>
            <a:r>
              <a:rPr lang="en-US" sz="2800" dirty="0" smtClean="0"/>
              <a:t> 100% Completed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18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0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       Drainage Improvement Priorities</a:t>
            </a:r>
            <a:endParaRPr lang="en-US" sz="30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95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717525" y="0"/>
            <a:ext cx="7708949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DBDAC2">
                    <a:lumMod val="10000"/>
                  </a:srgbClr>
                </a:solidFill>
                <a:latin typeface="+mj-lt"/>
              </a:rPr>
              <a:t>      </a:t>
            </a:r>
            <a:r>
              <a:rPr lang="en-US" sz="30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Working Together for Our Future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7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1"/>
            <a:ext cx="5035296" cy="563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28575"/>
            <a:ext cx="4114800" cy="3381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70"/>
          <a:stretch/>
        </p:blipFill>
        <p:spPr>
          <a:xfrm>
            <a:off x="5029200" y="3352800"/>
            <a:ext cx="4114800" cy="22860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0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      Drainage Improvement Priorities</a:t>
            </a:r>
            <a:endParaRPr lang="en-US" sz="30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07785" y="4978122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Chickasaw Hills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9000" y="2863334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Meadowcrest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72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47" y="0"/>
            <a:ext cx="6668105" cy="68580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0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Water Reclamation Facilities</a:t>
            </a:r>
            <a:endParaRPr lang="en-US" sz="30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08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STATE </a:t>
            </a:r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OF THE VILLAGE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416784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Code Improvements</a:t>
            </a:r>
            <a:endParaRPr lang="en-US" sz="62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80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"/>
          <a:stretch/>
        </p:blipFill>
        <p:spPr>
          <a:xfrm>
            <a:off x="533401" y="0"/>
            <a:ext cx="8610599" cy="57150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Code 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762000" y="113581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Residential Development Impact Fees</a:t>
            </a:r>
            <a:endParaRPr lang="en-US" sz="28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Explosion 1 12"/>
          <p:cNvSpPr/>
          <p:nvPr/>
        </p:nvSpPr>
        <p:spPr bwMode="auto">
          <a:xfrm>
            <a:off x="5638800" y="549610"/>
            <a:ext cx="3428999" cy="2650790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50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334"/>
            <a:ext cx="9144000" cy="43834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Code 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495300" y="175279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Land Use and Site Development Regulations Consolidated</a:t>
            </a:r>
            <a:endParaRPr lang="en-US" sz="28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37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Marketing\State of the Village\2017 State of the Village\images\building code image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91600" cy="4495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Code 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762000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Building Code Update</a:t>
            </a:r>
            <a:endParaRPr lang="en-US" sz="28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89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jpatch\Documents\Pages from BumpGrindAutobody_Site Plan Review Submittal201801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0" t="6744" r="5819" b="60805"/>
          <a:stretch/>
        </p:blipFill>
        <p:spPr bwMode="auto">
          <a:xfrm>
            <a:off x="0" y="864244"/>
            <a:ext cx="9067800" cy="4698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Code 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762000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PUD Process Streamlined</a:t>
            </a:r>
            <a:endParaRPr lang="en-US" sz="28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06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4700"/>
            <a:ext cx="9144000" cy="4764101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Code 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762000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Outdoor Seating &amp; Liquor Sales Streamlined</a:t>
            </a:r>
            <a:endParaRPr lang="en-US" sz="28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66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A529D9-EE1A-4363-BCF4-D8A80A91AE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71600" y="1740043"/>
            <a:ext cx="7364149" cy="3664232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StempelGaramond Roman" pitchFamily="18" charset="0"/>
              </a:rPr>
              <a:t/>
            </a:r>
            <a:br>
              <a:rPr lang="en-US" b="1" dirty="0">
                <a:latin typeface="StempelGaramond Roman" pitchFamily="18" charset="0"/>
              </a:rPr>
            </a:br>
            <a:endParaRPr lang="en-US" b="1" dirty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Code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495300" y="464455"/>
            <a:ext cx="838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Proposed Update to the Use Table </a:t>
            </a:r>
          </a:p>
          <a:p>
            <a:pPr lvl="0"/>
            <a:r>
              <a:rPr lang="en-US" sz="24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(Non-Residential Districts)</a:t>
            </a:r>
            <a:endParaRPr lang="en-US" sz="24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47320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StempelGaramond Roman" pitchFamily="18" charset="0"/>
              </a:rPr>
              <a:t/>
            </a:r>
            <a:br>
              <a:rPr lang="en-US" b="1" dirty="0">
                <a:latin typeface="StempelGaramond Roman" pitchFamily="18" charset="0"/>
              </a:rPr>
            </a:br>
            <a:endParaRPr lang="en-US" b="1" dirty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Code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Improvements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514360" y="71022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Proposed Update to Liquor Classifications</a:t>
            </a:r>
            <a:endParaRPr lang="en-US" sz="2800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329C80F-2EBA-4992-BE99-D73120BDDF70}"/>
              </a:ext>
            </a:extLst>
          </p:cNvPr>
          <p:cNvSpPr/>
          <p:nvPr/>
        </p:nvSpPr>
        <p:spPr>
          <a:xfrm>
            <a:off x="514360" y="1679347"/>
            <a:ext cx="81152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b="0" dirty="0" smtClean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800" b="0" dirty="0" smtClean="0">
                <a:latin typeface="Constantia" panose="02030602050306030303" pitchFamily="18" charset="0"/>
              </a:rPr>
              <a:t>Enable business owners to remain competitive.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endParaRPr lang="en-US" sz="2800" b="0" dirty="0" smtClean="0">
              <a:latin typeface="Constantia" panose="02030602050306030303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800" b="0" dirty="0" smtClean="0">
                <a:latin typeface="Constantia" panose="02030602050306030303" pitchFamily="18" charset="0"/>
              </a:rPr>
              <a:t>Expand business recruitment opportunities to further </a:t>
            </a:r>
            <a:r>
              <a:rPr lang="en-US" sz="2800" b="0" dirty="0">
                <a:latin typeface="Constantia" panose="02030602050306030303" pitchFamily="18" charset="0"/>
              </a:rPr>
              <a:t>diversify </a:t>
            </a:r>
            <a:r>
              <a:rPr lang="en-US" sz="2800" b="0" dirty="0" smtClean="0">
                <a:latin typeface="Constantia" panose="02030602050306030303" pitchFamily="18" charset="0"/>
              </a:rPr>
              <a:t>retail </a:t>
            </a:r>
            <a:r>
              <a:rPr lang="en-US" sz="2800" b="0" dirty="0">
                <a:latin typeface="Constantia" panose="02030602050306030303" pitchFamily="18" charset="0"/>
              </a:rPr>
              <a:t>venues and generate new retail sales </a:t>
            </a:r>
            <a:r>
              <a:rPr lang="en-US" sz="2800" b="0" dirty="0" smtClean="0">
                <a:latin typeface="Constantia" panose="02030602050306030303" pitchFamily="18" charset="0"/>
              </a:rPr>
              <a:t>tax.</a:t>
            </a:r>
            <a:endParaRPr lang="en-US" sz="2800" dirty="0">
              <a:solidFill>
                <a:srgbClr val="D2533C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3577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:\pictures\15th Anniversary Slide Show\IMG_66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Village Hall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19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STATE OF THE VILLAGE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3531" y="1402140"/>
            <a:ext cx="8839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Financial Stability</a:t>
            </a:r>
            <a:endParaRPr lang="en-US" sz="6200" dirty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28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Financial Stability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5904" y="616565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Better than anticipated revenues led by:</a:t>
            </a:r>
          </a:p>
          <a:p>
            <a:endParaRPr lang="en-US" sz="3200" dirty="0" smtClean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Increased Sales Tax Revenue</a:t>
            </a: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Building Permits</a:t>
            </a: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Development Revenue</a:t>
            </a:r>
          </a:p>
          <a:p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98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-1066800" y="3810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9821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DBDAC2">
                  <a:lumMod val="10000"/>
                </a:srgbClr>
              </a:solidFill>
              <a:latin typeface="Copperplate Gothic Bold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pperplate Gothic Bold" pitchFamily="34" charset="0"/>
              </a:rPr>
              <a:t>       </a:t>
            </a: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Sales </a:t>
            </a:r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Tax Revenue Growth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DBDAC2">
                    <a:lumMod val="10000"/>
                  </a:srgbClr>
                </a:solidFill>
                <a:latin typeface="Copperplate Gothic Bold" pitchFamily="34" charset="0"/>
              </a:rPr>
              <a:t>     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653431"/>
              </p:ext>
            </p:extLst>
          </p:nvPr>
        </p:nvGraphicFramePr>
        <p:xfrm>
          <a:off x="609600" y="76201"/>
          <a:ext cx="8458199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34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BDAC2">
                    <a:lumMod val="10000"/>
                  </a:srgbClr>
                </a:solidFill>
                <a:latin typeface="Copperplate Gothic Bold" pitchFamily="34" charset="0"/>
              </a:rPr>
              <a:t>   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cap="all" dirty="0">
                <a:solidFill>
                  <a:srgbClr val="DBDAC2">
                    <a:lumMod val="10000"/>
                  </a:srgbClr>
                </a:solidFill>
                <a:latin typeface="Copperplate Gothic Bold" pitchFamily="34" charset="0"/>
              </a:rPr>
              <a:t>         </a:t>
            </a:r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Sales Tax Revenue Growth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DBDAC2">
                    <a:lumMod val="10000"/>
                  </a:srgbClr>
                </a:solidFill>
                <a:latin typeface="Copperplate Gothic Bold" pitchFamily="34" charset="0"/>
              </a:rPr>
              <a:t>     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718931" y="947678"/>
            <a:ext cx="495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Copperplate Gothic Light" panose="020E05070202060204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Sales </a:t>
            </a:r>
            <a:r>
              <a:rPr lang="en-US" sz="4400" b="1" dirty="0">
                <a:solidFill>
                  <a:srgbClr val="000000"/>
                </a:solidFill>
                <a:latin typeface="Constantia" panose="02030602050306030303" pitchFamily="18" charset="0"/>
              </a:rPr>
              <a:t>Tax Revenue </a:t>
            </a:r>
            <a:r>
              <a:rPr lang="en-US" sz="44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up </a:t>
            </a:r>
            <a:r>
              <a:rPr lang="en-US" sz="44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2.1%</a:t>
            </a:r>
            <a:r>
              <a:rPr lang="en-US" sz="44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 over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previous year</a:t>
            </a:r>
            <a:endParaRPr lang="en-US" sz="44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Copperplate Gothic Light" panose="020E05070202060204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1000"/>
            <a:ext cx="3739341" cy="48391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Financial Stability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7879" y="1237774"/>
            <a:ext cx="52197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25000"/>
                </a:schemeClr>
              </a:solidFill>
              <a:latin typeface="Copperplate Gothic Light" pitchFamily="34" charset="0"/>
            </a:endParaRPr>
          </a:p>
          <a:p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Operating Surplus of </a:t>
            </a:r>
            <a:r>
              <a:rPr lang="en-US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$420,000 </a:t>
            </a:r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projected for FY 2020</a:t>
            </a:r>
          </a:p>
          <a:p>
            <a:endParaRPr lang="en-US" sz="4000" dirty="0" smtClean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7774"/>
            <a:ext cx="2735665" cy="3009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76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Financial Stability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5904" y="616565"/>
            <a:ext cx="8153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25000"/>
                </a:schemeClr>
              </a:solidFill>
              <a:latin typeface="Copperplate Gothic Light" pitchFamily="34" charset="0"/>
            </a:endParaRPr>
          </a:p>
          <a:p>
            <a:r>
              <a:rPr lang="en-US" sz="4000" u="sng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FY 2020 Budget </a:t>
            </a:r>
          </a:p>
          <a:p>
            <a:endParaRPr lang="en-US" sz="4000" dirty="0" smtClean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  <a:p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No Fee </a:t>
            </a:r>
            <a:r>
              <a:rPr lang="en-US" sz="4000" dirty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I</a:t>
            </a:r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ncreases</a:t>
            </a:r>
          </a:p>
          <a:p>
            <a:endParaRPr lang="en-US" sz="4000" dirty="0" smtClean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  <a:p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No Municipal </a:t>
            </a:r>
            <a:r>
              <a:rPr lang="en-US" sz="4000" dirty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P</a:t>
            </a:r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roperty </a:t>
            </a:r>
            <a:r>
              <a:rPr lang="en-US" sz="4000" dirty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T</a:t>
            </a:r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ax</a:t>
            </a:r>
            <a:endParaRPr lang="en-US" sz="4000" u="sng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US" sz="2400" dirty="0" smtClean="0">
              <a:solidFill>
                <a:schemeClr val="bg1">
                  <a:lumMod val="25000"/>
                </a:schemeClr>
              </a:solidFill>
              <a:latin typeface="Copperplate Gothic Light" pitchFamily="34" charset="0"/>
            </a:endParaRPr>
          </a:p>
          <a:p>
            <a:endParaRPr lang="en-US" sz="2400" dirty="0" smtClean="0">
              <a:solidFill>
                <a:schemeClr val="bg1">
                  <a:lumMod val="25000"/>
                </a:schemeClr>
              </a:solidFill>
              <a:latin typeface="Copperplate Gothic Light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27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6" y="1823478"/>
            <a:ext cx="8534401" cy="3739122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Financial Stability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5497" y="369766"/>
            <a:ext cx="815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$200,000 </a:t>
            </a:r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Cost Savings </a:t>
            </a:r>
          </a:p>
          <a:p>
            <a:r>
              <a:rPr lang="en-US" sz="40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Public Safety Services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81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63"/>
            <a:ext cx="9143999" cy="5663953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Financial Stability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567757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srgbClr val="C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100% Retention of </a:t>
            </a:r>
          </a:p>
          <a:p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srgbClr val="C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Sales Tax Revenue </a:t>
            </a:r>
          </a:p>
          <a:p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srgbClr val="C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Coming in FY 2021</a:t>
            </a:r>
            <a:endParaRPr lang="en-US" sz="4000" dirty="0">
              <a:solidFill>
                <a:srgbClr val="FF0000"/>
              </a:solidFill>
              <a:effectLst>
                <a:outerShdw blurRad="50800" dist="38100" dir="5400000" algn="t" rotWithShape="0">
                  <a:srgbClr val="C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315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Financial Stability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599" y="162607"/>
            <a:ext cx="3581400" cy="539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048000"/>
            <a:ext cx="838199" cy="19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663426" y="2941884"/>
            <a:ext cx="1524000" cy="3048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Explosion 1 2"/>
          <p:cNvSpPr/>
          <p:nvPr/>
        </p:nvSpPr>
        <p:spPr bwMode="auto">
          <a:xfrm>
            <a:off x="5905500" y="851452"/>
            <a:ext cx="3124200" cy="2209800"/>
          </a:xfrm>
          <a:prstGeom prst="irregularSeal1">
            <a:avLst/>
          </a:prstGeom>
          <a:solidFill>
            <a:schemeClr val="bg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FF0000"/>
                </a:solidFill>
                <a:latin typeface="Constantia" panose="02030602050306030303" pitchFamily="18" charset="0"/>
              </a:rPr>
              <a:t>AWARD WINNING!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72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Financial 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Stability</a:t>
            </a:r>
            <a:endParaRPr lang="en-US" sz="32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24122"/>
            <a:ext cx="81534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 b="1" dirty="0">
              <a:solidFill>
                <a:srgbClr val="DBDAC2">
                  <a:lumMod val="25000"/>
                </a:srgbClr>
              </a:solidFill>
              <a:latin typeface="Copperplate Gothic Light" panose="020E05070202060204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STANDARD &amp; POORS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BOND </a:t>
            </a:r>
            <a:r>
              <a:rPr lang="en-US" sz="38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RATING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AA+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u="sng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“Strong capacity to meet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all financial commitments.”</a:t>
            </a:r>
            <a:endParaRPr lang="en-US" sz="32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22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STATE </a:t>
            </a:r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OF THE VILLAGE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416784"/>
            <a:ext cx="8534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2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Intergovernmental Partnerships</a:t>
            </a:r>
            <a:endParaRPr lang="en-US" sz="62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5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STATE OF THE VILLAGE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1371600"/>
            <a:ext cx="8153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Economic </a:t>
            </a:r>
          </a:p>
          <a:p>
            <a:r>
              <a:rPr lang="en-US" sz="6200" dirty="0" smtClean="0">
                <a:solidFill>
                  <a:schemeClr val="bg1">
                    <a:lumMod val="25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6200" dirty="0">
              <a:solidFill>
                <a:schemeClr val="bg1">
                  <a:lumMod val="2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47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2" y="-12492"/>
            <a:ext cx="9168442" cy="57531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</a:t>
            </a:r>
          </a:p>
          <a:p>
            <a:r>
              <a:rPr lang="en-US" sz="3200" cap="all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Growth</a:t>
            </a:r>
          </a:p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Copperplate Gothic Bold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950086" y="1009233"/>
            <a:ext cx="76581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46</a:t>
            </a:r>
            <a:r>
              <a:rPr lang="en-US" sz="4000" dirty="0" smtClean="0">
                <a:latin typeface="Constantia" panose="02030602050306030303" pitchFamily="18" charset="0"/>
              </a:rPr>
              <a:t> </a:t>
            </a:r>
            <a:r>
              <a:rPr lang="en-US" sz="3600" dirty="0" smtClean="0">
                <a:latin typeface="Constantia" panose="02030602050306030303" pitchFamily="18" charset="0"/>
              </a:rPr>
              <a:t>New Single Family Homes</a:t>
            </a:r>
          </a:p>
          <a:p>
            <a:pPr lvl="0"/>
            <a:r>
              <a:rPr lang="en-US" sz="3600" dirty="0" smtClean="0">
                <a:latin typeface="Constantia" panose="02030602050306030303" pitchFamily="18" charset="0"/>
              </a:rPr>
              <a:t> in 2018</a:t>
            </a:r>
          </a:p>
          <a:p>
            <a:pPr lvl="0"/>
            <a:endParaRPr lang="en-US" sz="3600" dirty="0">
              <a:latin typeface="Constantia" panose="02030602050306030303" pitchFamily="18" charset="0"/>
            </a:endParaRPr>
          </a:p>
          <a:p>
            <a:pPr lvl="0"/>
            <a:r>
              <a:rPr lang="en-US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259</a:t>
            </a:r>
            <a:r>
              <a:rPr lang="en-US" sz="3600" dirty="0" smtClean="0">
                <a:latin typeface="Constantia" panose="02030602050306030303" pitchFamily="18" charset="0"/>
              </a:rPr>
              <a:t> New Home Permits </a:t>
            </a:r>
          </a:p>
          <a:p>
            <a:pPr lvl="0"/>
            <a:r>
              <a:rPr lang="en-US" sz="3600" dirty="0" smtClean="0">
                <a:latin typeface="Constantia" panose="02030602050306030303" pitchFamily="18" charset="0"/>
              </a:rPr>
              <a:t>0ver the Last 5 Years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81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81419"/>
            <a:ext cx="8915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StempelGaramond Roman" pitchFamily="18" charset="0"/>
              </a:rPr>
              <a:t/>
            </a:r>
            <a:br>
              <a:rPr lang="en-US" b="1" dirty="0">
                <a:latin typeface="StempelGaramond Roman" pitchFamily="18" charset="0"/>
              </a:rPr>
            </a:br>
            <a:endParaRPr lang="en-US" b="1" dirty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Growth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628645" y="377855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Constantia" panose="02030602050306030303" pitchFamily="18" charset="0"/>
              </a:rPr>
              <a:t>The Square </a:t>
            </a:r>
            <a:r>
              <a:rPr lang="en-US" sz="3600" dirty="0" smtClean="0">
                <a:latin typeface="Constantia" panose="02030602050306030303" pitchFamily="18" charset="0"/>
              </a:rPr>
              <a:t>at </a:t>
            </a:r>
            <a:r>
              <a:rPr lang="en-US" sz="3600" dirty="0" err="1">
                <a:latin typeface="Constantia" panose="02030602050306030303" pitchFamily="18" charset="0"/>
              </a:rPr>
              <a:t>Goodings</a:t>
            </a:r>
            <a:r>
              <a:rPr lang="en-US" sz="3600" dirty="0">
                <a:latin typeface="Constantia" panose="02030602050306030303" pitchFamily="18" charset="0"/>
              </a:rPr>
              <a:t> Grove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329C80F-2EBA-4992-BE99-D73120BDDF70}"/>
              </a:ext>
            </a:extLst>
          </p:cNvPr>
          <p:cNvSpPr/>
          <p:nvPr/>
        </p:nvSpPr>
        <p:spPr>
          <a:xfrm>
            <a:off x="762007" y="810244"/>
            <a:ext cx="81152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D2533C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b="0" dirty="0">
              <a:latin typeface="Century Schoolbook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E5C84B-DE5F-4173-B080-342E1B545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41" y="2274443"/>
            <a:ext cx="7444717" cy="2819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D94543D-2676-48E2-AE24-BDA86D9D7B8E}"/>
              </a:ext>
            </a:extLst>
          </p:cNvPr>
          <p:cNvSpPr/>
          <p:nvPr/>
        </p:nvSpPr>
        <p:spPr>
          <a:xfrm>
            <a:off x="742949" y="1202392"/>
            <a:ext cx="8153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0" dirty="0" smtClean="0">
                <a:latin typeface="Constantia" panose="02030602050306030303" pitchFamily="18" charset="0"/>
              </a:rPr>
              <a:t>A </a:t>
            </a:r>
            <a:r>
              <a:rPr lang="en-US" sz="2400" b="0" dirty="0">
                <a:latin typeface="Constantia" panose="02030602050306030303" pitchFamily="18" charset="0"/>
              </a:rPr>
              <a:t>walkable mixed-use community </a:t>
            </a:r>
            <a:r>
              <a:rPr lang="en-US" sz="2400" b="0" dirty="0" smtClean="0">
                <a:latin typeface="Constantia" panose="02030602050306030303" pitchFamily="18" charset="0"/>
              </a:rPr>
              <a:t>with 76 Townhomes and 3.9 </a:t>
            </a:r>
            <a:r>
              <a:rPr lang="en-US" sz="2400" b="0" dirty="0">
                <a:latin typeface="Constantia" panose="02030602050306030303" pitchFamily="18" charset="0"/>
              </a:rPr>
              <a:t>acres of commercial </a:t>
            </a:r>
            <a:r>
              <a:rPr lang="en-US" sz="2400" b="0" dirty="0" smtClean="0">
                <a:latin typeface="Constantia" panose="02030602050306030303" pitchFamily="18" charset="0"/>
              </a:rPr>
              <a:t>frontage. </a:t>
            </a:r>
            <a:endParaRPr lang="en-US" sz="2400" b="0" dirty="0">
              <a:latin typeface="Constantia" panose="02030602050306030303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5694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803DD1C-1360-40CA-9E6F-7E003CA8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8558549" cy="5638801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  The Square At </a:t>
            </a:r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Goodings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Grove</a:t>
            </a:r>
            <a:endParaRPr lang="en-US" sz="32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81DB2ED-9D29-4D58-8C3A-6BEE91D5E7B6}"/>
              </a:ext>
            </a:extLst>
          </p:cNvPr>
          <p:cNvSpPr/>
          <p:nvPr/>
        </p:nvSpPr>
        <p:spPr>
          <a:xfrm>
            <a:off x="5410200" y="5100935"/>
            <a:ext cx="4102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Approved 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Site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8351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3698E73-C72B-4376-A1D6-A96244354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54" y="788887"/>
            <a:ext cx="8373983" cy="479676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40732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StempelGaramond Roman" pitchFamily="18" charset="0"/>
              </a:rPr>
              <a:t/>
            </a:r>
            <a:br>
              <a:rPr lang="en-US" b="1" dirty="0">
                <a:latin typeface="StempelGaramond Roman" pitchFamily="18" charset="0"/>
              </a:rPr>
            </a:br>
            <a:endParaRPr lang="en-US" b="1" dirty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pperplate Gothic Bold" pitchFamily="34" charset="0"/>
              </a:rPr>
              <a:t> </a:t>
            </a: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pperplate Gothic Bold" pitchFamily="34" charset="0"/>
              </a:rPr>
              <a:t>   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The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Square At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Goodings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Grove</a:t>
            </a:r>
            <a:endParaRPr lang="en-US" sz="32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2A715FD-1054-4327-A961-513608A8423A}"/>
              </a:ext>
            </a:extLst>
          </p:cNvPr>
          <p:cNvSpPr/>
          <p:nvPr/>
        </p:nvSpPr>
        <p:spPr>
          <a:xfrm>
            <a:off x="5613648" y="265209"/>
            <a:ext cx="3395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n-US" sz="2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Approved Townhomes</a:t>
            </a:r>
            <a:endParaRPr lang="en-US" sz="24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6639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3" name="Rectangle 2"/>
          <p:cNvSpPr/>
          <p:nvPr/>
        </p:nvSpPr>
        <p:spPr>
          <a:xfrm>
            <a:off x="103560" y="3938501"/>
            <a:ext cx="4833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Vintage Furnishings Modernized </a:t>
            </a:r>
          </a:p>
          <a:p>
            <a:r>
              <a:rPr lang="en-US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and Repurposed for Today’s Lifestyles</a:t>
            </a:r>
            <a:endParaRPr lang="en-US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4"/>
          <a:srcRect l="16531" t="15152" r="21316" b="5788"/>
          <a:stretch/>
        </p:blipFill>
        <p:spPr bwMode="auto">
          <a:xfrm>
            <a:off x="91155" y="360312"/>
            <a:ext cx="4879970" cy="3548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94" y="2003012"/>
            <a:ext cx="4129806" cy="344694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6"/>
          <a:srcRect l="13318" t="40484" r="13570" b="20984"/>
          <a:stretch/>
        </p:blipFill>
        <p:spPr bwMode="auto">
          <a:xfrm>
            <a:off x="5000942" y="860012"/>
            <a:ext cx="4129806" cy="9906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363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0" y="2767219"/>
            <a:ext cx="8039100" cy="2828925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40732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16" name="Picture 15"/>
          <p:cNvPicPr/>
          <p:nvPr/>
        </p:nvPicPr>
        <p:blipFill rotWithShape="1">
          <a:blip r:embed="rId5"/>
          <a:srcRect t="79074" r="1438" b="6227"/>
          <a:stretch/>
        </p:blipFill>
        <p:spPr bwMode="auto">
          <a:xfrm>
            <a:off x="921668" y="359525"/>
            <a:ext cx="7757863" cy="971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/>
          <a:srcRect l="611" t="13296" r="90705" b="72376"/>
          <a:stretch/>
        </p:blipFill>
        <p:spPr bwMode="auto">
          <a:xfrm>
            <a:off x="4229100" y="1014542"/>
            <a:ext cx="1295399" cy="1119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27991" t="46757" r="29068" b="35934"/>
          <a:stretch/>
        </p:blipFill>
        <p:spPr bwMode="auto">
          <a:xfrm>
            <a:off x="5650934" y="1427128"/>
            <a:ext cx="3006457" cy="7005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325832"/>
            <a:ext cx="4572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FF0000"/>
                </a:solidFill>
                <a:latin typeface="Droid Sans"/>
                <a:ea typeface="Calibri" panose="020F0502020204030204" pitchFamily="34" charset="0"/>
                <a:cs typeface="Times New Roman" panose="02020603050405020304" pitchFamily="18" charset="0"/>
              </a:rPr>
              <a:t>Randori</a:t>
            </a:r>
            <a:r>
              <a:rPr lang="en-US" sz="3200" dirty="0">
                <a:solidFill>
                  <a:srgbClr val="FF0000"/>
                </a:solidFill>
                <a:latin typeface="Droid Sans"/>
                <a:ea typeface="Calibri" panose="020F0502020204030204" pitchFamily="34" charset="0"/>
                <a:cs typeface="Times New Roman" panose="02020603050405020304" pitchFamily="18" charset="0"/>
              </a:rPr>
              <a:t> Jiu </a:t>
            </a:r>
            <a:r>
              <a:rPr lang="en-US" sz="3200" dirty="0" err="1" smtClean="0">
                <a:solidFill>
                  <a:srgbClr val="FF0000"/>
                </a:solidFill>
                <a:latin typeface="Droid Sans"/>
                <a:ea typeface="Calibri" panose="020F0502020204030204" pitchFamily="34" charset="0"/>
                <a:cs typeface="Times New Roman" panose="02020603050405020304" pitchFamily="18" charset="0"/>
              </a:rPr>
              <a:t>Jitsu</a:t>
            </a:r>
            <a:endParaRPr lang="en-US" sz="3200" dirty="0">
              <a:solidFill>
                <a:srgbClr val="FF0000"/>
              </a:solidFill>
              <a:latin typeface="Droid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08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 rotWithShape="1">
          <a:blip r:embed="rId3"/>
          <a:srcRect l="768" t="59555" r="83226" b="17385"/>
          <a:stretch/>
        </p:blipFill>
        <p:spPr bwMode="auto">
          <a:xfrm>
            <a:off x="0" y="0"/>
            <a:ext cx="5029200" cy="3581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831" t="28186" r="53035" b="17128"/>
          <a:stretch/>
        </p:blipFill>
        <p:spPr>
          <a:xfrm>
            <a:off x="5029200" y="3401897"/>
            <a:ext cx="4114800" cy="2922703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5" name="Rectangle 4"/>
          <p:cNvSpPr/>
          <p:nvPr/>
        </p:nvSpPr>
        <p:spPr>
          <a:xfrm>
            <a:off x="319701" y="395562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B9202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Slow-Smoked </a:t>
            </a:r>
            <a:r>
              <a:rPr lang="en-US" sz="2800" b="0" dirty="0">
                <a:solidFill>
                  <a:srgbClr val="B9202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BBQ </a:t>
            </a:r>
            <a:endParaRPr lang="en-US" sz="2800" b="0" dirty="0" smtClean="0">
              <a:solidFill>
                <a:srgbClr val="B9202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B9202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 Homemade Sides</a:t>
            </a:r>
            <a:endParaRPr lang="en-US" sz="28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48" y="152035"/>
            <a:ext cx="3810000" cy="30806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11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5105400" cy="42672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95" y="304800"/>
            <a:ext cx="2876550" cy="2876550"/>
          </a:xfrm>
          <a:prstGeom prst="rect">
            <a:avLst/>
          </a:prstGeom>
        </p:spPr>
      </p:pic>
      <p:pic>
        <p:nvPicPr>
          <p:cNvPr id="13" name="Picture 12" descr="Image may contain: 1 person, closeu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25367"/>
            <a:ext cx="2039178" cy="2961033"/>
          </a:xfrm>
          <a:prstGeom prst="rect">
            <a:avLst/>
          </a:prstGeom>
          <a:noFill/>
          <a:ln w="15875">
            <a:solidFill>
              <a:srgbClr val="8FE2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97152" y="510965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FE2FF"/>
                </a:solidFill>
              </a:rPr>
              <a:t>Bella Body</a:t>
            </a:r>
          </a:p>
          <a:p>
            <a:r>
              <a:rPr lang="en-US" dirty="0" smtClean="0">
                <a:solidFill>
                  <a:srgbClr val="8FE2FF"/>
                </a:solidFill>
              </a:rPr>
              <a:t> Med Spa</a:t>
            </a:r>
            <a:endParaRPr lang="en-US" dirty="0">
              <a:solidFill>
                <a:srgbClr val="8FE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42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may contain: outdoo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3210" cy="4331732"/>
          </a:xfrm>
          <a:prstGeom prst="rect">
            <a:avLst/>
          </a:prstGeom>
          <a:noFill/>
          <a:ln>
            <a:noFill/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14" name="Picture 13" descr="Image may contain: outdoo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08" y="210414"/>
            <a:ext cx="4744603" cy="2627279"/>
          </a:xfrm>
          <a:prstGeom prst="rect">
            <a:avLst/>
          </a:prstGeom>
          <a:noFill/>
          <a:ln w="25400">
            <a:solidFill>
              <a:srgbClr val="FFFF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596669" y="2949439"/>
            <a:ext cx="3838680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Remodelers. Builders. Developers.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Image may contain: table, kitchen and indoo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07" y="3482839"/>
            <a:ext cx="4744604" cy="198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90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jpatch\Pictures\Welcome Sign_Homer Glen.jpg"/>
          <p:cNvPicPr/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r="4201" b="4054"/>
          <a:stretch/>
        </p:blipFill>
        <p:spPr bwMode="auto">
          <a:xfrm>
            <a:off x="576469" y="9939"/>
            <a:ext cx="85344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Community of Choice</a:t>
            </a:r>
            <a:endParaRPr lang="en-US" sz="32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416784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200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Strategic Plan</a:t>
            </a:r>
            <a:endParaRPr lang="en-US" sz="62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18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3"/>
          <a:srcRect l="38462" t="19852" r="11218" b="15380"/>
          <a:stretch/>
        </p:blipFill>
        <p:spPr bwMode="auto">
          <a:xfrm>
            <a:off x="621145" y="2702773"/>
            <a:ext cx="4222964" cy="2515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13" name="Picture 12"/>
          <p:cNvPicPr/>
          <p:nvPr/>
        </p:nvPicPr>
        <p:blipFill rotWithShape="1">
          <a:blip r:embed="rId5"/>
          <a:srcRect l="1027" t="30601" r="73271" b="37175"/>
          <a:stretch/>
        </p:blipFill>
        <p:spPr bwMode="auto">
          <a:xfrm>
            <a:off x="5009766" y="388084"/>
            <a:ext cx="4049478" cy="2971800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54692" r="85000" b="34360"/>
          <a:stretch/>
        </p:blipFill>
        <p:spPr>
          <a:xfrm>
            <a:off x="5009765" y="3478922"/>
            <a:ext cx="4049479" cy="1739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48334" t="65541" r="21665" b="17106"/>
          <a:stretch/>
        </p:blipFill>
        <p:spPr>
          <a:xfrm>
            <a:off x="622001" y="1905000"/>
            <a:ext cx="2284417" cy="704046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8"/>
          <a:srcRect l="15356" t="50446" r="76023" b="32484"/>
          <a:stretch/>
        </p:blipFill>
        <p:spPr bwMode="auto">
          <a:xfrm>
            <a:off x="3015309" y="388084"/>
            <a:ext cx="1828800" cy="2252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79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r="18925" b="6172"/>
          <a:stretch/>
        </p:blipFill>
        <p:spPr>
          <a:xfrm>
            <a:off x="47772" y="25706"/>
            <a:ext cx="4924954" cy="5687336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r="21153"/>
          <a:stretch/>
        </p:blipFill>
        <p:spPr>
          <a:xfrm>
            <a:off x="4495800" y="25706"/>
            <a:ext cx="4648200" cy="5610991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3" name="Rectangle 2"/>
          <p:cNvSpPr/>
          <p:nvPr/>
        </p:nvSpPr>
        <p:spPr>
          <a:xfrm>
            <a:off x="2205006" y="152400"/>
            <a:ext cx="4733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Homer Glen Bell Plaza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20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7383" y="6489"/>
            <a:ext cx="2468217" cy="563231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8083"/>
          <a:stretch/>
        </p:blipFill>
        <p:spPr>
          <a:xfrm>
            <a:off x="2895600" y="0"/>
            <a:ext cx="6138154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327991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9292" y="543133"/>
            <a:ext cx="34569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Homer Glen Bell Plaza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smtClean="0">
                <a:latin typeface="Constantia" panose="02030602050306030303" pitchFamily="18" charset="0"/>
              </a:rPr>
              <a:t>Construction </a:t>
            </a:r>
            <a:r>
              <a:rPr lang="en-US" sz="2400" dirty="0">
                <a:latin typeface="Constantia" panose="02030602050306030303" pitchFamily="18" charset="0"/>
              </a:rPr>
              <a:t>Phases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380" y="1397519"/>
            <a:ext cx="1267623" cy="1282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8075" y="136829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3080" y="179287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9850" y="224381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62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333" t="21847" r="7500" b="9336"/>
          <a:stretch/>
        </p:blipFill>
        <p:spPr>
          <a:xfrm>
            <a:off x="46085" y="0"/>
            <a:ext cx="9051829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10200" y="4695552"/>
            <a:ext cx="3456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Homer </a:t>
            </a:r>
            <a:r>
              <a:rPr lang="en-US" sz="2400" dirty="0">
                <a:solidFill>
                  <a:srgbClr val="C00000"/>
                </a:solidFill>
                <a:latin typeface="Constantia" panose="02030602050306030303" pitchFamily="18" charset="0"/>
              </a:rPr>
              <a:t>Glen Bell Plaza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4" t="2818" r="29197" b="4009"/>
          <a:stretch/>
        </p:blipFill>
        <p:spPr>
          <a:xfrm>
            <a:off x="1492103" y="37214"/>
            <a:ext cx="949840" cy="1238750"/>
          </a:xfrm>
          <a:prstGeom prst="rect">
            <a:avLst/>
          </a:prstGeom>
        </p:spPr>
      </p:pic>
      <p:sp>
        <p:nvSpPr>
          <p:cNvPr id="12" name="Explosion 1 11"/>
          <p:cNvSpPr/>
          <p:nvPr/>
        </p:nvSpPr>
        <p:spPr bwMode="auto">
          <a:xfrm>
            <a:off x="2516382" y="100699"/>
            <a:ext cx="2055617" cy="1490471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Tahoma" pitchFamily="34" charset="0"/>
              </a:rPr>
              <a:t>Coming </a:t>
            </a:r>
            <a:r>
              <a:rPr lang="en-US" b="1" dirty="0">
                <a:latin typeface="Tahoma" pitchFamily="34" charset="0"/>
              </a:rPr>
              <a:t>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13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66021" y="29911"/>
            <a:ext cx="62119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Dialysis Care Center </a:t>
            </a:r>
          </a:p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New Corporate Headquarters</a:t>
            </a:r>
            <a:endParaRPr lang="en-US" sz="3200" b="1" dirty="0">
              <a:solidFill>
                <a:srgbClr val="D2533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56962"/>
            <a:ext cx="4708669" cy="3139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9"/>
          <a:stretch/>
        </p:blipFill>
        <p:spPr>
          <a:xfrm>
            <a:off x="3147055" y="2444286"/>
            <a:ext cx="5919617" cy="32210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28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829"/>
            <a:ext cx="4800600" cy="3139113"/>
          </a:xfrm>
          <a:prstGeom prst="rect">
            <a:avLst/>
          </a:prstGeom>
          <a:noFill/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66021" y="29911"/>
            <a:ext cx="62119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Dialysis Care Center </a:t>
            </a:r>
          </a:p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New Corporate Headquarters</a:t>
            </a:r>
            <a:endParaRPr lang="en-US" sz="3200" b="1" dirty="0">
              <a:solidFill>
                <a:srgbClr val="D2533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1278672"/>
            <a:ext cx="43148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of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Homer Glen and Mayor George Yukich have established a strong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business-to-business relationship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Dialysis Care Center throughout the years, that has supported our company’s growth. Our efforts are collaborative, with approvals received in a timely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manner, affirming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Homer Glen is open and ready for business.” </a:t>
            </a:r>
            <a:endParaRPr lang="en-US" sz="20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Babajide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Salako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Chief Executive Officer, Dialysis Care Center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51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793"/>
            <a:ext cx="9144000" cy="5150607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5982" y="1944278"/>
            <a:ext cx="5362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Future Home of 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Shorewood Home &amp; Auto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26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0"/>
          <a:stretch/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32042" y="152400"/>
            <a:ext cx="35509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Bank of America</a:t>
            </a:r>
          </a:p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New Facility</a:t>
            </a:r>
            <a:endParaRPr lang="en-US" sz="3200" b="1" dirty="0">
              <a:solidFill>
                <a:srgbClr val="D2533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67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0"/>
          <a:stretch/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39343" y="76200"/>
            <a:ext cx="53046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Bump &amp; Grind Auto Body</a:t>
            </a:r>
          </a:p>
          <a:p>
            <a:pPr algn="ctr"/>
            <a:r>
              <a:rPr lang="en-US" sz="3200" b="1" dirty="0" smtClean="0">
                <a:solidFill>
                  <a:srgbClr val="D2533C"/>
                </a:solidFill>
              </a:rPr>
              <a:t>New Facade</a:t>
            </a:r>
            <a:endParaRPr lang="en-US" sz="3200" b="1" dirty="0">
              <a:solidFill>
                <a:srgbClr val="D2533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00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7321"/>
            <a:ext cx="5867400" cy="2220744"/>
          </a:xfrm>
        </p:spPr>
        <p:txBody>
          <a:bodyPr/>
          <a:lstStyle/>
          <a:p>
            <a:pPr lvl="0"/>
            <a:r>
              <a:rPr lang="en-US" sz="3200" b="1" kern="120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  <a:ea typeface="+mn-ea"/>
                <a:cs typeface="+mn-cs"/>
              </a:rPr>
              <a:t>Marian Village Improvements</a:t>
            </a:r>
            <a:endParaRPr lang="en-US" sz="3200" b="1" kern="1200" dirty="0">
              <a:solidFill>
                <a:srgbClr val="C00000"/>
              </a:solidFill>
              <a:effectLst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22944"/>
            <a:ext cx="3657600" cy="2743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97" y="128204"/>
            <a:ext cx="3631023" cy="2542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97" y="2822944"/>
            <a:ext cx="3631023" cy="27232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12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4" r="11966" b="6437"/>
          <a:stretch/>
        </p:blipFill>
        <p:spPr>
          <a:xfrm>
            <a:off x="0" y="0"/>
            <a:ext cx="9129943" cy="5623105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Strategic 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Plan</a:t>
            </a:r>
            <a:endParaRPr lang="en-US" sz="32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259421"/>
            <a:ext cx="6013870" cy="8347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300" cap="none" dirty="0" smtClean="0">
                <a:solidFill>
                  <a:srgbClr val="FFFFFF"/>
                </a:solidFill>
                <a:latin typeface="Constantia" panose="02030602050306030303" pitchFamily="18" charset="0"/>
                <a:ea typeface="+mn-ea"/>
                <a:cs typeface="+mn-cs"/>
              </a:rPr>
              <a:t>Strategic Planning Sessions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40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38800" y="215079"/>
            <a:ext cx="309873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Aldi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Approved Elevation 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and New Signage</a:t>
            </a:r>
          </a:p>
          <a:p>
            <a:endParaRPr lang="en-US" dirty="0"/>
          </a:p>
        </p:txBody>
      </p:sp>
      <p:pic>
        <p:nvPicPr>
          <p:cNvPr id="9" name="Picture 8" descr="cid:image006.png@01D46B9E.69CE277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10" y="1815134"/>
            <a:ext cx="6734175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6"/>
          <a:srcRect t="16992" b="7472"/>
          <a:stretch/>
        </p:blipFill>
        <p:spPr>
          <a:xfrm>
            <a:off x="609600" y="115543"/>
            <a:ext cx="4666615" cy="1676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6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</a:t>
            </a:r>
          </a:p>
          <a:p>
            <a:r>
              <a:rPr lang="en-US" sz="3200" cap="all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</a:p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Copperplate Gothic Bold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4" name="Rectangle 3"/>
          <p:cNvSpPr/>
          <p:nvPr/>
        </p:nvSpPr>
        <p:spPr>
          <a:xfrm>
            <a:off x="1028700" y="762000"/>
            <a:ext cx="76581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32,400</a:t>
            </a:r>
            <a:r>
              <a:rPr lang="en-US" sz="3600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 SF of </a:t>
            </a:r>
          </a:p>
          <a:p>
            <a:pPr lvl="0"/>
            <a:r>
              <a:rPr lang="en-US" sz="3600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Commercial Space Filled</a:t>
            </a:r>
          </a:p>
          <a:p>
            <a:pPr lvl="0"/>
            <a:endParaRPr lang="en-US" sz="36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lvl="0"/>
            <a:r>
              <a:rPr lang="en-US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11</a:t>
            </a:r>
            <a:r>
              <a:rPr lang="en-US" sz="4000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New Businesses Opened</a:t>
            </a:r>
          </a:p>
          <a:p>
            <a:pPr lvl="0"/>
            <a:endParaRPr lang="en-US" sz="36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lvl="0"/>
            <a:r>
              <a:rPr lang="en-US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17</a:t>
            </a:r>
            <a:r>
              <a:rPr lang="en-US" sz="4000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Existing Businesses Retained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38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cap="all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1295399"/>
            <a:ext cx="8610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latin typeface="Constantia" panose="02030602050306030303" pitchFamily="18" charset="0"/>
              </a:rPr>
              <a:t>Investment by Businesses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$5.8 Million 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Copperplate Gothic Light" panose="020E05070202060204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83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1" y="152400"/>
            <a:ext cx="4668157" cy="407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26040"/>
            <a:ext cx="2628900" cy="80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95991"/>
            <a:ext cx="3518156" cy="36061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Explosion 1 10"/>
          <p:cNvSpPr/>
          <p:nvPr/>
        </p:nvSpPr>
        <p:spPr bwMode="auto">
          <a:xfrm>
            <a:off x="5431733" y="53008"/>
            <a:ext cx="3556258" cy="1736101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Coming Soon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3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723898" y="16173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Economic Development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" name="Rectangle 1"/>
          <p:cNvSpPr/>
          <p:nvPr/>
        </p:nvSpPr>
        <p:spPr>
          <a:xfrm>
            <a:off x="4724400" y="3352800"/>
            <a:ext cx="1415469" cy="92333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5 Acre Site 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Under 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Contract</a:t>
            </a:r>
            <a:endParaRPr lang="en-US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18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STATE </a:t>
            </a:r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OF THE VILLAGE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371600"/>
            <a:ext cx="8153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2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Recreational Amenities</a:t>
            </a:r>
            <a:endParaRPr lang="en-US" sz="62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63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46"/>
          <a:stretch/>
        </p:blipFill>
        <p:spPr>
          <a:xfrm>
            <a:off x="2244328" y="45520"/>
            <a:ext cx="4613672" cy="559327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Heritage Park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34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Heritage Park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73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319 Grant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image0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7069" r="3502" b="32218"/>
          <a:stretch/>
        </p:blipFill>
        <p:spPr bwMode="auto">
          <a:xfrm>
            <a:off x="582145" y="762000"/>
            <a:ext cx="845072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712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Active Core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24" y="228600"/>
            <a:ext cx="8339919" cy="47244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16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Strategic 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Plan</a:t>
            </a:r>
            <a:endParaRPr lang="en-US" sz="32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318" y="1701006"/>
            <a:ext cx="4572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INTERGOVERNMENTAL PARTNERSHIPS</a:t>
            </a: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STABILITY</a:t>
            </a: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 DEVELOPMENT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RECREATIONAL AMENITIES</a:t>
            </a: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</a:p>
        </p:txBody>
      </p:sp>
      <p:sp>
        <p:nvSpPr>
          <p:cNvPr id="4" name="Rectangle 3"/>
          <p:cNvSpPr/>
          <p:nvPr/>
        </p:nvSpPr>
        <p:spPr>
          <a:xfrm>
            <a:off x="979663" y="483703"/>
            <a:ext cx="7331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Constantia" panose="02030602050306030303" pitchFamily="18" charset="0"/>
              </a:rPr>
              <a:t>2018 – 2021 Strategic Priorities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26063"/>
          <a:stretch/>
        </p:blipFill>
        <p:spPr>
          <a:xfrm>
            <a:off x="5257801" y="1753609"/>
            <a:ext cx="3886199" cy="32372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9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may contain: sky and outd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5715000"/>
          </a:xfrm>
          <a:prstGeom prst="rect">
            <a:avLst/>
          </a:prstGeom>
          <a:noFill/>
          <a:ln w="254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Bocce Ball and Pavilion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84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1"/>
            <a:ext cx="9144000" cy="5635289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Challenge Course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0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disc go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549" cy="5638800"/>
          </a:xfrm>
          <a:prstGeom prst="rect">
            <a:avLst/>
          </a:prstGeom>
          <a:noFill/>
          <a:ln w="254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Disc Golf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27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1246"/>
            <a:ext cx="9144000" cy="2410714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521"/>
            <a:ext cx="9143999" cy="2245816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Sled Hill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00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1000"/>
            <a:ext cx="8335970" cy="5105400"/>
          </a:xfrm>
          <a:solidFill>
            <a:schemeClr val="accent1"/>
          </a:solidFill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151</a:t>
            </a:r>
            <a:r>
              <a:rPr lang="en-US" sz="3200" baseline="300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st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Street Bike Trail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668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  Future Phases of Heritage Park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213" y="25408"/>
            <a:ext cx="4309387" cy="5558974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63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" y="1"/>
            <a:ext cx="9142228" cy="5638800"/>
          </a:xfr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</a:t>
            </a:r>
            <a:r>
              <a:rPr lang="en-US" sz="3200" dirty="0" err="1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Goodings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en-US" sz="3200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Grove School 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Park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06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8797" cy="5638800"/>
          </a:xfr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</a:t>
            </a:r>
            <a:r>
              <a:rPr lang="en-US" sz="3200" dirty="0" err="1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Goodings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en-US" sz="3200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Grove School 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Park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573" y="633027"/>
            <a:ext cx="5638801" cy="437275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46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Future Park Development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839" y="76201"/>
            <a:ext cx="4494321" cy="5486399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72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STATE </a:t>
            </a:r>
            <a:r>
              <a:rPr lang="en-US" sz="3200" b="1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OF THE VILLAGE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371600"/>
            <a:ext cx="8153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200" dirty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S</a:t>
            </a:r>
            <a:r>
              <a:rPr lang="en-US" sz="6200" b="1" dirty="0" smtClean="0">
                <a:solidFill>
                  <a:srgbClr val="DBDAC2">
                    <a:lumMod val="25000"/>
                  </a:srgbClr>
                </a:solidFill>
                <a:latin typeface="Constantia" panose="02030602050306030303" pitchFamily="18" charset="0"/>
              </a:rPr>
              <a:t>pecial Events</a:t>
            </a:r>
            <a:endParaRPr lang="en-US" sz="6200" b="1" dirty="0">
              <a:solidFill>
                <a:srgbClr val="DBDAC2">
                  <a:lumMod val="25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62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Strategic 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Plan</a:t>
            </a:r>
            <a:endParaRPr lang="en-US" sz="32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3211" y="1390706"/>
            <a:ext cx="792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b="0" dirty="0" smtClean="0">
                <a:latin typeface="Constantia" panose="02030602050306030303" pitchFamily="18" charset="0"/>
              </a:rPr>
              <a:t>Seeking clarity on the vision for major commercial corridors per market opportunities.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000" b="0" dirty="0">
              <a:latin typeface="Constantia" panose="02030602050306030303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b="0" dirty="0" smtClean="0">
                <a:latin typeface="Constantia" panose="02030602050306030303" pitchFamily="18" charset="0"/>
              </a:rPr>
              <a:t>Evaluating gaps in water and sanitary sewer infrastructure.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000" b="0" dirty="0">
              <a:latin typeface="Constantia" panose="02030602050306030303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000" b="0" dirty="0" smtClean="0">
                <a:latin typeface="Constantia" panose="02030602050306030303" pitchFamily="18" charset="0"/>
              </a:rPr>
              <a:t>Updating the Sign Regulations.</a:t>
            </a:r>
          </a:p>
          <a:p>
            <a:pPr algn="l"/>
            <a:endParaRPr lang="en-US" sz="3000" b="0" dirty="0">
              <a:latin typeface="Constantia" panose="02030602050306030303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0" dirty="0">
              <a:latin typeface="Century" panose="020406040505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2459" y="321531"/>
            <a:ext cx="9066304" cy="916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cap="none" dirty="0" smtClean="0">
                <a:solidFill>
                  <a:srgbClr val="000000"/>
                </a:solidFill>
                <a:latin typeface="Constantia" panose="02030602050306030303" pitchFamily="18" charset="0"/>
                <a:ea typeface="+mn-ea"/>
                <a:cs typeface="+mn-cs"/>
              </a:rPr>
              <a:t>Economic Development &amp; Growth Initiatives</a:t>
            </a:r>
            <a:endParaRPr lang="en-US" sz="4000" cap="none" dirty="0">
              <a:solidFill>
                <a:srgbClr val="FF000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65760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1393"/>
            <a:ext cx="4013407" cy="535120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Chalk It Up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06" y="2349260"/>
            <a:ext cx="4269313" cy="3201985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11" name="Explosion 1 10"/>
          <p:cNvSpPr/>
          <p:nvPr/>
        </p:nvSpPr>
        <p:spPr bwMode="auto">
          <a:xfrm>
            <a:off x="4419600" y="95683"/>
            <a:ext cx="4724400" cy="2209800"/>
          </a:xfrm>
          <a:prstGeom prst="irregularSeal1">
            <a:avLst/>
          </a:prstGeom>
          <a:solidFill>
            <a:schemeClr val="bg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SAVE THE DATE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JULY 13, 2019!</a:t>
            </a:r>
            <a:endParaRPr lang="en-US" sz="24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91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5562600"/>
          </a:xfr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Homer for the Holidays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5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38800"/>
          </a:xfrm>
          <a:ln w="25400">
            <a:solidFill>
              <a:schemeClr val="bg2"/>
            </a:solidFill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Homer for the Holidays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882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6"/>
          <a:stretch/>
        </p:blipFill>
        <p:spPr>
          <a:xfrm>
            <a:off x="0" y="-2040"/>
            <a:ext cx="9144000" cy="564084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Homer Fest 2019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38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b="3015"/>
          <a:stretch/>
        </p:blipFill>
        <p:spPr>
          <a:xfrm>
            <a:off x="1" y="38852"/>
            <a:ext cx="9144000" cy="5599948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     Park Planning</a:t>
            </a:r>
            <a:endParaRPr lang="en-US" sz="30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50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3400" y="5638800"/>
            <a:ext cx="86106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  </a:t>
            </a:r>
            <a:r>
              <a:rPr lang="en-US" sz="30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Environmental Stewardship</a:t>
            </a:r>
            <a:endParaRPr lang="en-US" sz="30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7696"/>
            <a:ext cx="5867400" cy="5278704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85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3400" y="5638800"/>
            <a:ext cx="86106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Safe Community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398324"/>
            <a:ext cx="7315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0" dirty="0">
                <a:solidFill>
                  <a:srgbClr val="2C2C2C"/>
                </a:solidFill>
                <a:latin typeface="Constantia" panose="02030602050306030303" pitchFamily="18" charset="0"/>
              </a:rPr>
              <a:t>Homer Glen Ranked </a:t>
            </a:r>
            <a:endParaRPr lang="en-US" sz="4400" b="0" dirty="0" smtClean="0">
              <a:solidFill>
                <a:srgbClr val="2C2C2C"/>
              </a:solidFill>
              <a:latin typeface="Constantia" panose="02030602050306030303" pitchFamily="18" charset="0"/>
            </a:endParaRPr>
          </a:p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0" dirty="0" smtClean="0">
                <a:solidFill>
                  <a:srgbClr val="2C2C2C"/>
                </a:solidFill>
                <a:latin typeface="Constantia" panose="02030602050306030303" pitchFamily="18" charset="0"/>
              </a:rPr>
              <a:t>#</a:t>
            </a:r>
            <a:r>
              <a:rPr lang="en-US" sz="4400" b="0" dirty="0">
                <a:solidFill>
                  <a:srgbClr val="2C2C2C"/>
                </a:solidFill>
                <a:latin typeface="Constantia" panose="02030602050306030303" pitchFamily="18" charset="0"/>
              </a:rPr>
              <a:t>5  Safest City in Illinois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03" y="2037730"/>
            <a:ext cx="5060194" cy="2732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4966560"/>
            <a:ext cx="3076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2C2C2C"/>
                </a:solidFill>
                <a:latin typeface="Constantia" panose="02030602050306030303" pitchFamily="18" charset="0"/>
              </a:rPr>
              <a:t>www.homesnacks.net</a:t>
            </a:r>
            <a:endParaRPr lang="en-US" sz="2400" b="0" dirty="0">
              <a:solidFill>
                <a:srgbClr val="2C2C2C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41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nternational Dark-Sky Association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69" y="3790410"/>
            <a:ext cx="4316843" cy="1688780"/>
          </a:xfrm>
          <a:prstGeom prst="rect">
            <a:avLst/>
          </a:prstGeom>
          <a:noFill/>
          <a:ln>
            <a:noFill/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79391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Community Excellence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pic>
        <p:nvPicPr>
          <p:cNvPr id="15" name="Picture 14" descr="https://www.arborday.org/images/thumb-grid/thumb-grid-carbon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4" y="155414"/>
            <a:ext cx="3719623" cy="2138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10200" y="324495"/>
            <a:ext cx="2748915" cy="523220"/>
          </a:xfrm>
          <a:prstGeom prst="rect">
            <a:avLst/>
          </a:prstGeom>
          <a:solidFill>
            <a:srgbClr val="6699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Tree City  USA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8"/>
          <a:srcRect t="19136" r="46667" b="61111"/>
          <a:stretch/>
        </p:blipFill>
        <p:spPr bwMode="auto">
          <a:xfrm>
            <a:off x="641100" y="147875"/>
            <a:ext cx="4419600" cy="809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706" y="971669"/>
            <a:ext cx="442599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Excellence in Financial Reporting</a:t>
            </a:r>
          </a:p>
        </p:txBody>
      </p:sp>
      <p:pic>
        <p:nvPicPr>
          <p:cNvPr id="1026" name="Picture 2" descr="H:\Marketing\Logos\Village of HG LOGO\HG Logo w-sloganBl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44" y="1589201"/>
            <a:ext cx="4640294" cy="1996665"/>
          </a:xfrm>
          <a:prstGeom prst="rect">
            <a:avLst/>
          </a:prstGeom>
          <a:noFill/>
          <a:effectLst>
            <a:glow rad="127000">
              <a:schemeClr val="bg1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69483" t="60899" r="4683" b="29717"/>
          <a:stretch/>
        </p:blipFill>
        <p:spPr>
          <a:xfrm>
            <a:off x="6271407" y="3964375"/>
            <a:ext cx="2733675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1407" y="2489794"/>
            <a:ext cx="2733675" cy="1476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60211" y="4479925"/>
            <a:ext cx="3183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#5 on List of Safest Cities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Illinois for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55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jpatch\Pictures\Comercial Facades_Plazas_J Patch\IMG_280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 w="25400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Shop Local ~ Invest Wisely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33130"/>
            <a:ext cx="3739341" cy="48391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3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592" r="1666" b="13971"/>
          <a:stretch/>
        </p:blipFill>
        <p:spPr>
          <a:xfrm>
            <a:off x="0" y="1292621"/>
            <a:ext cx="9109753" cy="3431779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-1036846" y="46907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The Village is Here for You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00098" y="33182"/>
            <a:ext cx="8077202" cy="130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5400" dirty="0" smtClean="0">
                <a:latin typeface="Constantia" panose="02030602050306030303" pitchFamily="18" charset="0"/>
              </a:rPr>
              <a:t>Stay Informed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8506" y="4778647"/>
            <a:ext cx="4411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>
                <a:hlinkClick r:id="rId5"/>
              </a:rPr>
              <a:t>www.homerglenil.org</a:t>
            </a:r>
            <a:endParaRPr lang="en-US" sz="3000" u="sng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9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Strategic </a:t>
            </a:r>
            <a:r>
              <a:rPr lang="en-US" sz="3200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Plan</a:t>
            </a:r>
            <a:endParaRPr lang="en-US" sz="3200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3211" y="1225689"/>
            <a:ext cx="792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3000" b="0" dirty="0" smtClean="0">
                <a:latin typeface="Constantia" panose="02030602050306030303" pitchFamily="18" charset="0"/>
              </a:rPr>
              <a:t>  Deliverables this year: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sz="3000" b="0" dirty="0" smtClean="0">
                <a:latin typeface="Constantia" panose="02030602050306030303" pitchFamily="18" charset="0"/>
              </a:rPr>
              <a:t>Sign Regulations recommendations.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sz="3000" b="0" dirty="0" smtClean="0">
                <a:latin typeface="Constantia" panose="02030602050306030303" pitchFamily="18" charset="0"/>
              </a:rPr>
              <a:t>Infrastructure Gap analysis.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3000" b="0" dirty="0">
              <a:latin typeface="Constantia" panose="02030602050306030303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3000" b="0" dirty="0" smtClean="0">
                <a:latin typeface="Constantia" panose="02030602050306030303" pitchFamily="18" charset="0"/>
              </a:rPr>
              <a:t>  Deliverables next year: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sz="3000" b="0" dirty="0" smtClean="0">
                <a:latin typeface="Constantia" panose="02030602050306030303" pitchFamily="18" charset="0"/>
              </a:rPr>
              <a:t>Recommendations to update the 2005 Comprehensive Plan Land Use Map for the study areas:  </a:t>
            </a:r>
            <a:r>
              <a:rPr lang="en-US" sz="3000" b="0" dirty="0">
                <a:latin typeface="Constantia" panose="02030602050306030303" pitchFamily="18" charset="0"/>
              </a:rPr>
              <a:t>Major corridors and primary development locations.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endParaRPr lang="en-US" b="0" dirty="0">
              <a:latin typeface="Century Schoolbook" panose="020406040505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0" u="sng" dirty="0">
              <a:latin typeface="Century Schoolbook" panose="020406040505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0" dirty="0">
              <a:latin typeface="Century Schoolbook" panose="020406040505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0" dirty="0">
              <a:latin typeface="Century" panose="020406040505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b="0" dirty="0">
              <a:latin typeface="Century" panose="020406040505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2459" y="321531"/>
            <a:ext cx="9066304" cy="916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cap="none" dirty="0" smtClean="0">
                <a:solidFill>
                  <a:srgbClr val="000000"/>
                </a:solidFill>
                <a:latin typeface="Constantia" panose="02030602050306030303" pitchFamily="18" charset="0"/>
                <a:ea typeface="+mn-ea"/>
                <a:cs typeface="+mn-cs"/>
              </a:rPr>
              <a:t>Economic Development &amp; Growth Initiatives</a:t>
            </a:r>
            <a:endParaRPr lang="en-US" sz="4000" cap="none" dirty="0">
              <a:solidFill>
                <a:srgbClr val="FF000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47915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-1066800" y="3810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StempelGaramond Roman" pitchFamily="18" charset="0"/>
              </a:rPr>
              <a:t/>
            </a:r>
            <a:br>
              <a:rPr lang="en-US" b="1" dirty="0" smtClean="0">
                <a:latin typeface="StempelGaramond Roman" pitchFamily="18" charset="0"/>
              </a:rPr>
            </a:br>
            <a:endParaRPr lang="en-US" b="1" dirty="0" smtClean="0">
              <a:effectLst/>
              <a:latin typeface="StempelGaramond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pperplate Gothic Bold" pitchFamily="34" charset="0"/>
              </a:rPr>
              <a:t>  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The Village is Here for You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00099" y="-8849"/>
            <a:ext cx="8001000" cy="122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5400" dirty="0" smtClean="0">
                <a:latin typeface="Constantia" panose="02030602050306030303" pitchFamily="18" charset="0"/>
              </a:rPr>
              <a:t>Stay Informed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8971" t="13580" r="11440" b="28858"/>
          <a:stretch/>
        </p:blipFill>
        <p:spPr bwMode="auto">
          <a:xfrm>
            <a:off x="609599" y="1253670"/>
            <a:ext cx="8381999" cy="3314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0302" y="4578931"/>
            <a:ext cx="7983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smtClean="0">
                <a:hlinkClick r:id="rId5"/>
              </a:rPr>
              <a:t>www.facebook.com/villageofhomerglen</a:t>
            </a:r>
            <a:endParaRPr lang="en-US" sz="30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45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717525" y="0"/>
            <a:ext cx="7708949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DBDAC2">
                    <a:lumMod val="10000"/>
                  </a:srgbClr>
                </a:solidFill>
                <a:latin typeface="+mj-lt"/>
              </a:rPr>
              <a:t>      </a:t>
            </a:r>
            <a:r>
              <a:rPr lang="en-US" sz="3000" b="1" dirty="0" smtClean="0">
                <a:solidFill>
                  <a:srgbClr val="DBDAC2">
                    <a:lumMod val="10000"/>
                  </a:srgbClr>
                </a:solidFill>
                <a:latin typeface="Constantia" panose="02030602050306030303" pitchFamily="18" charset="0"/>
              </a:rPr>
              <a:t>Working Together for Our Future</a:t>
            </a:r>
            <a:endParaRPr lang="en-US" sz="3000" b="1" dirty="0">
              <a:solidFill>
                <a:srgbClr val="DBDAC2">
                  <a:lumMod val="10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60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1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19200"/>
            <a:ext cx="8686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bg1">
                    <a:lumMod val="25000"/>
                  </a:schemeClr>
                </a:solidFill>
                <a:effectLst/>
                <a:latin typeface="New Century Schoolbook" panose="02040603050505020303" pitchFamily="18" charset="0"/>
              </a:rPr>
              <a:t>STATE OF THE VILLAGE</a:t>
            </a:r>
            <a:r>
              <a:rPr lang="en-US" sz="4800" b="1" dirty="0" smtClean="0">
                <a:latin typeface="Perpetua Titling MT" pitchFamily="18" charset="0"/>
              </a:rPr>
              <a:t/>
            </a:r>
            <a:br>
              <a:rPr lang="en-US" sz="4800" b="1" dirty="0" smtClean="0">
                <a:latin typeface="Perpetua Titling MT" pitchFamily="18" charset="0"/>
              </a:rPr>
            </a:br>
            <a:r>
              <a:rPr lang="en-US" sz="4800" b="1" dirty="0">
                <a:latin typeface="Perpetua Titling MT" pitchFamily="18" charset="0"/>
              </a:rPr>
              <a:t>	</a:t>
            </a:r>
            <a:r>
              <a:rPr lang="en-US" sz="4800" b="1" dirty="0" smtClean="0">
                <a:latin typeface="Perpetua Titling MT" pitchFamily="18" charset="0"/>
              </a:rPr>
              <a:t>	HOMER GLEN</a:t>
            </a:r>
            <a:endParaRPr lang="en-US" sz="4800" b="1" dirty="0" smtClean="0">
              <a:effectLst/>
              <a:latin typeface="Perpetua Titling MT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2971800"/>
            <a:ext cx="5715000" cy="1752600"/>
          </a:xfrm>
        </p:spPr>
        <p:txBody>
          <a:bodyPr/>
          <a:lstStyle/>
          <a:p>
            <a:pPr algn="r" eaLnBrk="1" hangingPunct="1"/>
            <a:r>
              <a:rPr lang="en-US" sz="3600" dirty="0" smtClean="0">
                <a:solidFill>
                  <a:schemeClr val="bg1">
                    <a:lumMod val="25000"/>
                  </a:schemeClr>
                </a:solidFill>
                <a:effectLst/>
                <a:latin typeface="New Century Schoolbook" panose="02040603050505020303" pitchFamily="18" charset="0"/>
              </a:rPr>
              <a:t>Mayor George Yukich</a:t>
            </a:r>
          </a:p>
          <a:p>
            <a:pPr algn="r" eaLnBrk="1" hangingPunct="1"/>
            <a:r>
              <a:rPr lang="en-US" sz="3600" dirty="0" smtClean="0">
                <a:solidFill>
                  <a:schemeClr val="bg1">
                    <a:lumMod val="25000"/>
                  </a:schemeClr>
                </a:solidFill>
                <a:effectLst/>
                <a:latin typeface="New Century Schoolbook" panose="02040603050505020303" pitchFamily="18" charset="0"/>
              </a:rPr>
              <a:t>April 16, 2019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56" name="Line 12"/>
          <p:cNvSpPr>
            <a:spLocks noChangeShapeType="1"/>
          </p:cNvSpPr>
          <p:nvPr/>
        </p:nvSpPr>
        <p:spPr bwMode="auto">
          <a:xfrm>
            <a:off x="2667000" y="2209800"/>
            <a:ext cx="6477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5C477-C1F6-4E56-9198-9E60FE3A6AEB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66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457200" y="0"/>
            <a:ext cx="0" cy="68580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6096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onstantia" panose="02030602050306030303" pitchFamily="18" charset="0"/>
              </a:rPr>
              <a:t>     STATE OF THE VILLAGE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5000" contrast="-11000"/>
          </a:blip>
          <a:srcRect/>
          <a:stretch>
            <a:fillRect/>
          </a:stretch>
        </p:blipFill>
        <p:spPr bwMode="auto">
          <a:xfrm rot="21245933">
            <a:off x="291624" y="5177438"/>
            <a:ext cx="1468437" cy="13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4500000">
              <a:rot lat="21097855" lon="19315294" rev="566934"/>
            </a:camera>
            <a:lightRig rig="soft" dir="t"/>
          </a:scene3d>
          <a:sp3d z="6350" prstMaterial="dkEdge">
            <a:bevelT w="203200" h="50800" prst="coolSlant"/>
          </a:sp3d>
        </p:spPr>
      </p:pic>
      <p:sp>
        <p:nvSpPr>
          <p:cNvPr id="27" name="TextBox 26"/>
          <p:cNvSpPr txBox="1"/>
          <p:nvPr/>
        </p:nvSpPr>
        <p:spPr>
          <a:xfrm>
            <a:off x="38862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113AF-18EB-4DEB-9D50-509A9C48D8C9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63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18992</TotalTime>
  <Words>1091</Words>
  <Application>Microsoft Office PowerPoint</Application>
  <PresentationFormat>On-screen Show (4:3)</PresentationFormat>
  <Paragraphs>483</Paragraphs>
  <Slides>93</Slides>
  <Notes>93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109" baseType="lpstr">
      <vt:lpstr>Arial</vt:lpstr>
      <vt:lpstr>Calibri</vt:lpstr>
      <vt:lpstr>Century</vt:lpstr>
      <vt:lpstr>Century Schoolbook</vt:lpstr>
      <vt:lpstr>Constantia</vt:lpstr>
      <vt:lpstr>Copperplate Gothic Bold</vt:lpstr>
      <vt:lpstr>Copperplate Gothic Light</vt:lpstr>
      <vt:lpstr>Droid Sans</vt:lpstr>
      <vt:lpstr>New Century Schoolbook</vt:lpstr>
      <vt:lpstr>Perpetua Titling MT</vt:lpstr>
      <vt:lpstr>StempelGaramond Roman</vt:lpstr>
      <vt:lpstr>Tahoma</vt:lpstr>
      <vt:lpstr>Times New Roman</vt:lpstr>
      <vt:lpstr>Wingdings</vt:lpstr>
      <vt:lpstr>Textured</vt:lpstr>
      <vt:lpstr>1_Textured</vt:lpstr>
      <vt:lpstr>STATE OF THE VILLAGE   HOMER GLEN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Marian Village Improvements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 </vt:lpstr>
      <vt:lpstr>PowerPoint Presentation</vt:lpstr>
      <vt:lpstr>STATE OF THE VILLAGE   HOMER GLEN</vt:lpstr>
      <vt:lpstr>PowerPoint Presentation</vt:lpstr>
    </vt:vector>
  </TitlesOfParts>
  <Company>Village of Homer Glen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Lindley Hanley</dc:creator>
  <cp:lastModifiedBy>Janie Patch</cp:lastModifiedBy>
  <cp:revision>1041</cp:revision>
  <cp:lastPrinted>2019-04-15T17:33:35Z</cp:lastPrinted>
  <dcterms:created xsi:type="dcterms:W3CDTF">2008-03-05T23:18:26Z</dcterms:created>
  <dcterms:modified xsi:type="dcterms:W3CDTF">2019-04-16T20:00:50Z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TC010689801033</vt:lpwstr>
  </property>
</Properties>
</file>